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61" r:id="rId3"/>
    <p:sldId id="295" r:id="rId4"/>
    <p:sldId id="262" r:id="rId5"/>
    <p:sldId id="296" r:id="rId6"/>
    <p:sldId id="264" r:id="rId7"/>
    <p:sldId id="297" r:id="rId8"/>
    <p:sldId id="298" r:id="rId9"/>
    <p:sldId id="260" r:id="rId10"/>
    <p:sldId id="268" r:id="rId11"/>
    <p:sldId id="299" r:id="rId12"/>
    <p:sldId id="266" r:id="rId13"/>
    <p:sldId id="300" r:id="rId14"/>
    <p:sldId id="274" r:id="rId1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Hind Vadodara Light" panose="020B0604020202020204" charset="-18"/>
      <p:regular r:id="rId21"/>
      <p:bold r:id="rId22"/>
    </p:embeddedFont>
    <p:embeddedFont>
      <p:font typeface="Hind Vadodara Medium" panose="020B0604020202020204" charset="-18"/>
      <p:regular r:id="rId23"/>
      <p:bold r:id="rId24"/>
    </p:embeddedFont>
    <p:embeddedFont>
      <p:font typeface="Jockey One" panose="020B0604020202020204" charset="-18"/>
      <p:regular r:id="rId25"/>
    </p:embeddedFont>
    <p:embeddedFont>
      <p:font typeface="Oswald Regular" panose="020B0604020202020204" charset="-18"/>
      <p:regular r:id="rId26"/>
      <p:bold r:id="rId27"/>
    </p:embeddedFont>
    <p:embeddedFont>
      <p:font typeface="Roboto Slab Regular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A4B6EB-3881-4DDB-84FC-EBA20F9FC02C}">
  <a:tblStyle styleId="{EAA4B6EB-3881-4DDB-84FC-EBA20F9FC0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4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c0e4a74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1c0e4a74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86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06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41b0fa81c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41b0fa81c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6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c0e4a74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c0e4a74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c0e4a74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c0e4a74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47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1c0e4a743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1c0e4a743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c0e4a74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c0e4a74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1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c0e4a74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c0e4a74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06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14602" y="2467315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80680" y="587656"/>
            <a:ext cx="640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ckey One"/>
              <a:buNone/>
              <a:defRPr sz="6000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1713076" y="17514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687150" y="1532875"/>
            <a:ext cx="41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5185650" y="1846522"/>
            <a:ext cx="2660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982673" y="25391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6111202" y="536016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5712652" y="972853"/>
            <a:ext cx="219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2"/>
          </p:nvPr>
        </p:nvSpPr>
        <p:spPr>
          <a:xfrm>
            <a:off x="2321191" y="3818131"/>
            <a:ext cx="219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ctrTitle" idx="3"/>
          </p:nvPr>
        </p:nvSpPr>
        <p:spPr>
          <a:xfrm>
            <a:off x="2719741" y="3381294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 idx="4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-177087" y="101966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2"/>
          </p:nvPr>
        </p:nvSpPr>
        <p:spPr>
          <a:xfrm>
            <a:off x="2811450" y="2023993"/>
            <a:ext cx="22905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3"/>
          </p:nvPr>
        </p:nvSpPr>
        <p:spPr>
          <a:xfrm>
            <a:off x="3724588" y="3198960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 hasCustomPrompt="1"/>
          </p:nvPr>
        </p:nvSpPr>
        <p:spPr>
          <a:xfrm>
            <a:off x="2474350" y="1189350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9" name="Google Shape;59;p9"/>
          <p:cNvSpPr txBox="1">
            <a:spLocks noGrp="1"/>
          </p:cNvSpPr>
          <p:nvPr>
            <p:ph type="title" idx="4" hasCustomPrompt="1"/>
          </p:nvPr>
        </p:nvSpPr>
        <p:spPr>
          <a:xfrm>
            <a:off x="4274925" y="2327125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 idx="5" hasCustomPrompt="1"/>
          </p:nvPr>
        </p:nvSpPr>
        <p:spPr>
          <a:xfrm>
            <a:off x="601850" y="180600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2433025" y="682650"/>
            <a:ext cx="427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3657050" y="3446126"/>
            <a:ext cx="18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2" hasCustomPrompt="1"/>
          </p:nvPr>
        </p:nvSpPr>
        <p:spPr>
          <a:xfrm>
            <a:off x="4009550" y="269583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435650" y="3909500"/>
            <a:ext cx="227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6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60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mRPP2WXX0U?feature=oembed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2643188" y="587656"/>
            <a:ext cx="6641892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Deutsche </a:t>
            </a:r>
            <a:r>
              <a:rPr lang="pl-PL" dirty="0" err="1"/>
              <a:t>Vereinigung</a:t>
            </a:r>
            <a:r>
              <a:rPr lang="pl-PL" dirty="0"/>
              <a:t> </a:t>
            </a:r>
            <a:r>
              <a:rPr lang="pl-PL" dirty="0" err="1"/>
              <a:t>und</a:t>
            </a:r>
            <a:r>
              <a:rPr lang="pl-PL" dirty="0"/>
              <a:t> der </a:t>
            </a:r>
            <a:r>
              <a:rPr lang="pl-PL" dirty="0" err="1"/>
              <a:t>Mauerfall</a:t>
            </a:r>
            <a:endParaRPr dirty="0"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"/>
          </p:nvPr>
        </p:nvSpPr>
        <p:spPr>
          <a:xfrm>
            <a:off x="2914602" y="2467315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/>
              <a:t>Małgorzata Golda 1M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" y="-271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/>
          <p:nvPr/>
        </p:nvSpPr>
        <p:spPr>
          <a:xfrm>
            <a:off x="-131950" y="-27150"/>
            <a:ext cx="9407900" cy="2151050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5"/>
          <p:cNvSpPr txBox="1">
            <a:spLocks noGrp="1"/>
          </p:cNvSpPr>
          <p:nvPr>
            <p:ph type="ctrTitle"/>
          </p:nvPr>
        </p:nvSpPr>
        <p:spPr>
          <a:xfrm>
            <a:off x="1730862" y="361000"/>
            <a:ext cx="5682275" cy="137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600" dirty="0">
                <a:solidFill>
                  <a:schemeClr val="accent3"/>
                </a:solidFill>
              </a:rPr>
              <a:t>DER MAUERFALL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467948" y="1433429"/>
            <a:ext cx="4104052" cy="2963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9. November 1989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28 Jahre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Anfang von der Fall des Kommunismus in Deutschland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</a:t>
            </a: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er primär Schritt zu Deutsche Vereinigung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</p:txBody>
      </p:sp>
      <p:pic>
        <p:nvPicPr>
          <p:cNvPr id="1026" name="Picture 2" descr="Fatalne skutki zjednoczenia Niemiec | Jak kruszał beton - Polityka.pl">
            <a:extLst>
              <a:ext uri="{FF2B5EF4-FFF2-40B4-BE49-F238E27FC236}">
                <a16:creationId xmlns:a16="http://schemas.microsoft.com/office/drawing/2014/main" id="{85F23CBE-80F6-40E7-BF23-2DDFCACC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18757"/>
            <a:ext cx="4633317" cy="29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94FDDA3-F2BC-4858-821C-44A971461370}"/>
              </a:ext>
            </a:extLst>
          </p:cNvPr>
          <p:cNvSpPr txBox="1"/>
          <p:nvPr/>
        </p:nvSpPr>
        <p:spPr>
          <a:xfrm>
            <a:off x="5443539" y="149621"/>
            <a:ext cx="3293267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latin typeface="Hind Vadodara Medium" panose="020B0604020202020204" charset="-18"/>
                <a:cs typeface="Hind Vadodara Medium" panose="020B0604020202020204" charset="-18"/>
              </a:rPr>
              <a:t>Die Vokabeln:</a:t>
            </a:r>
            <a:endParaRPr lang="pl-PL" sz="1600" b="1" dirty="0">
              <a:latin typeface="Hind Vadodara Medium" panose="020B0604020202020204" charset="-18"/>
              <a:cs typeface="Hind Vadodara Medium" panose="020B0604020202020204" charset="-18"/>
            </a:endParaRPr>
          </a:p>
          <a:p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Anfang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początek</a:t>
            </a:r>
          </a:p>
          <a:p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Schritt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krok</a:t>
            </a:r>
          </a:p>
          <a:p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weg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sein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- odejść</a:t>
            </a:r>
          </a:p>
        </p:txBody>
      </p:sp>
      <p:sp>
        <p:nvSpPr>
          <p:cNvPr id="3" name="Google Shape;164;p29">
            <a:extLst>
              <a:ext uri="{FF2B5EF4-FFF2-40B4-BE49-F238E27FC236}">
                <a16:creationId xmlns:a16="http://schemas.microsoft.com/office/drawing/2014/main" id="{FBB26D1C-6C26-4735-B517-11A443761153}"/>
              </a:ext>
            </a:extLst>
          </p:cNvPr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5;p29">
            <a:extLst>
              <a:ext uri="{FF2B5EF4-FFF2-40B4-BE49-F238E27FC236}">
                <a16:creationId xmlns:a16="http://schemas.microsoft.com/office/drawing/2014/main" id="{0287243D-749B-4EB0-A38A-3EA9A30BE020}"/>
              </a:ext>
            </a:extLst>
          </p:cNvPr>
          <p:cNvSpPr txBox="1">
            <a:spLocks/>
          </p:cNvSpPr>
          <p:nvPr/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4400">
                <a:solidFill>
                  <a:schemeClr val="accent3"/>
                </a:solidFill>
                <a:latin typeface="Jockey One" panose="020B0604020202020204" charset="-18"/>
              </a:rPr>
              <a:t>Der </a:t>
            </a:r>
            <a:r>
              <a:rPr lang="pl-PL" sz="4400" dirty="0" err="1">
                <a:solidFill>
                  <a:schemeClr val="accent3"/>
                </a:solidFill>
                <a:latin typeface="Jockey One" panose="020B0604020202020204" charset="-18"/>
              </a:rPr>
              <a:t>Mauerfall</a:t>
            </a:r>
            <a:endParaRPr lang="pl-PL" sz="4400" dirty="0">
              <a:solidFill>
                <a:schemeClr val="accent3"/>
              </a:solidFill>
              <a:latin typeface="Jockey One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636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8F804E9-69F2-476C-BB77-EF3CFE55CFA1}"/>
              </a:ext>
            </a:extLst>
          </p:cNvPr>
          <p:cNvGrpSpPr>
            <a:grpSpLocks noChangeAspect="1"/>
          </p:cNvGrpSpPr>
          <p:nvPr/>
        </p:nvGrpSpPr>
        <p:grpSpPr>
          <a:xfrm>
            <a:off x="3448872" y="208854"/>
            <a:ext cx="5525814" cy="4771802"/>
            <a:chOff x="3970337" y="464908"/>
            <a:chExt cx="4650122" cy="4015600"/>
          </a:xfrm>
        </p:grpSpPr>
        <p:pic>
          <p:nvPicPr>
            <p:cNvPr id="336" name="Google Shape;336;p33"/>
            <p:cNvPicPr preferRelativeResize="0"/>
            <p:nvPr/>
          </p:nvPicPr>
          <p:blipFill rotWithShape="1">
            <a:blip r:embed="rId4">
              <a:alphaModFix/>
            </a:blip>
            <a:srcRect t="149" b="159"/>
            <a:stretch/>
          </p:blipFill>
          <p:spPr>
            <a:xfrm>
              <a:off x="3970337" y="464908"/>
              <a:ext cx="4650122" cy="401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33"/>
            <p:cNvSpPr/>
            <p:nvPr/>
          </p:nvSpPr>
          <p:spPr>
            <a:xfrm>
              <a:off x="4320088" y="2998620"/>
              <a:ext cx="20431" cy="20992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Multimedia online 1" title="The fall of the Berlin Wall in 1989">
              <a:hlinkClick r:id="" action="ppaction://media"/>
              <a:extLst>
                <a:ext uri="{FF2B5EF4-FFF2-40B4-BE49-F238E27FC236}">
                  <a16:creationId xmlns:a16="http://schemas.microsoft.com/office/drawing/2014/main" id="{BFB9D4FB-6F4C-418D-AAC6-4E28C4DBAF2B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4261584" y="1011811"/>
              <a:ext cx="2914650" cy="2921793"/>
            </a:xfrm>
            <a:prstGeom prst="roundRect">
              <a:avLst>
                <a:gd name="adj" fmla="val 6863"/>
              </a:avLst>
            </a:prstGeom>
          </p:spPr>
        </p:pic>
      </p:grpSp>
      <p:pic>
        <p:nvPicPr>
          <p:cNvPr id="4" name="Google Shape;827;p45">
            <a:extLst>
              <a:ext uri="{FF2B5EF4-FFF2-40B4-BE49-F238E27FC236}">
                <a16:creationId xmlns:a16="http://schemas.microsoft.com/office/drawing/2014/main" id="{6698E843-36ED-46FD-8CDF-B2FFE57716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501" y="1774333"/>
            <a:ext cx="2842549" cy="336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08;p31">
            <a:extLst>
              <a:ext uri="{FF2B5EF4-FFF2-40B4-BE49-F238E27FC236}">
                <a16:creationId xmlns:a16="http://schemas.microsoft.com/office/drawing/2014/main" id="{352F1116-2CA5-49BD-A5E9-A8BF6F9CCB0A}"/>
              </a:ext>
            </a:extLst>
          </p:cNvPr>
          <p:cNvSpPr txBox="1">
            <a:spLocks/>
          </p:cNvSpPr>
          <p:nvPr/>
        </p:nvSpPr>
        <p:spPr>
          <a:xfrm>
            <a:off x="169314" y="835743"/>
            <a:ext cx="3463525" cy="1759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4400" dirty="0">
                <a:solidFill>
                  <a:schemeClr val="accent1"/>
                </a:solidFill>
                <a:latin typeface="Jockey One" panose="020B0604020202020204" charset="-18"/>
              </a:rPr>
              <a:t>DER MAUER IST WEG!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467948" y="1433429"/>
            <a:ext cx="3906408" cy="2963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3. Oktober 1990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Beitritt von die Bundesländer von DDR zu BRD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Tag der Deutschen Einheit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94FDDA3-F2BC-4858-821C-44A971461370}"/>
              </a:ext>
            </a:extLst>
          </p:cNvPr>
          <p:cNvSpPr txBox="1"/>
          <p:nvPr/>
        </p:nvSpPr>
        <p:spPr>
          <a:xfrm>
            <a:off x="5254331" y="167679"/>
            <a:ext cx="3803944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latin typeface="Hind Vadodara Medium" panose="020B0604020202020204" charset="-18"/>
                <a:cs typeface="Hind Vadodara Medium" panose="020B0604020202020204" charset="-18"/>
              </a:rPr>
              <a:t>Die Vokabeln:</a:t>
            </a:r>
            <a:endParaRPr lang="pl-PL" sz="1600" b="1" dirty="0">
              <a:latin typeface="Hind Vadodara Medium" panose="020B0604020202020204" charset="-18"/>
              <a:cs typeface="Hind Vadodara Medium" panose="020B0604020202020204" charset="-18"/>
            </a:endParaRPr>
          </a:p>
          <a:p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Beitritt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przystąpienie</a:t>
            </a:r>
          </a:p>
          <a:p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Einheit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jedność</a:t>
            </a:r>
          </a:p>
          <a:p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gesetzlicher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Feiertag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święto państwowe</a:t>
            </a:r>
          </a:p>
        </p:txBody>
      </p:sp>
      <p:sp>
        <p:nvSpPr>
          <p:cNvPr id="3" name="Google Shape;164;p29">
            <a:extLst>
              <a:ext uri="{FF2B5EF4-FFF2-40B4-BE49-F238E27FC236}">
                <a16:creationId xmlns:a16="http://schemas.microsoft.com/office/drawing/2014/main" id="{FBB26D1C-6C26-4735-B517-11A443761153}"/>
              </a:ext>
            </a:extLst>
          </p:cNvPr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5;p29">
            <a:extLst>
              <a:ext uri="{FF2B5EF4-FFF2-40B4-BE49-F238E27FC236}">
                <a16:creationId xmlns:a16="http://schemas.microsoft.com/office/drawing/2014/main" id="{0287243D-749B-4EB0-A38A-3EA9A30BE020}"/>
              </a:ext>
            </a:extLst>
          </p:cNvPr>
          <p:cNvSpPr txBox="1">
            <a:spLocks/>
          </p:cNvSpPr>
          <p:nvPr/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4000" dirty="0">
                <a:solidFill>
                  <a:schemeClr val="accent3"/>
                </a:solidFill>
                <a:latin typeface="Jockey One" panose="020B0604020202020204" charset="-18"/>
              </a:rPr>
              <a:t>Deutsche </a:t>
            </a:r>
            <a:r>
              <a:rPr lang="pl-PL" sz="4000" dirty="0" err="1">
                <a:solidFill>
                  <a:schemeClr val="accent3"/>
                </a:solidFill>
                <a:latin typeface="Jockey One" panose="020B0604020202020204" charset="-18"/>
              </a:rPr>
              <a:t>Vereinigung</a:t>
            </a:r>
            <a:endParaRPr lang="pl-PL" sz="4000" dirty="0">
              <a:solidFill>
                <a:schemeClr val="accent3"/>
              </a:solidFill>
              <a:latin typeface="Jockey One" panose="020B0604020202020204" charset="-18"/>
            </a:endParaRPr>
          </a:p>
        </p:txBody>
      </p:sp>
      <p:pic>
        <p:nvPicPr>
          <p:cNvPr id="2050" name="Picture 2" descr="Berlin, Niemcy - październik 1990 - zjednoczenie Niemiec (zdjęcie) |  cavalcanti - Geoblog.pl">
            <a:extLst>
              <a:ext uri="{FF2B5EF4-FFF2-40B4-BE49-F238E27FC236}">
                <a16:creationId xmlns:a16="http://schemas.microsoft.com/office/drawing/2014/main" id="{DAB80E36-F199-4E27-AEED-FEE4E4CA7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/>
        </p:blipFill>
        <p:spPr bwMode="auto">
          <a:xfrm>
            <a:off x="4293394" y="1320243"/>
            <a:ext cx="4764881" cy="33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7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8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1"/>
          <p:cNvSpPr txBox="1">
            <a:spLocks noGrp="1"/>
          </p:cNvSpPr>
          <p:nvPr>
            <p:ph type="title" idx="2"/>
          </p:nvPr>
        </p:nvSpPr>
        <p:spPr>
          <a:xfrm>
            <a:off x="2897743" y="2886075"/>
            <a:ext cx="3348513" cy="1210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200" dirty="0">
                <a:solidFill>
                  <a:schemeClr val="accent3"/>
                </a:solidFill>
              </a:rPr>
              <a:t>KAHOOT!</a:t>
            </a:r>
            <a:endParaRPr sz="7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407472" y="1516860"/>
            <a:ext cx="4104052" cy="2397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BRD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oder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das Westdeutschland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7.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September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1949 – 3.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Oktober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1990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kapitalistischen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Staat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Hauptstadt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: Bonn</a:t>
            </a:r>
          </a:p>
        </p:txBody>
      </p:sp>
      <p:pic>
        <p:nvPicPr>
          <p:cNvPr id="1038" name="Picture 14" descr="Deutsche Wiedervereinigung - Wikiwand">
            <a:extLst>
              <a:ext uri="{FF2B5EF4-FFF2-40B4-BE49-F238E27FC236}">
                <a16:creationId xmlns:a16="http://schemas.microsoft.com/office/drawing/2014/main" id="{1C6FB893-A36C-4F62-AF2F-20432024C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5155" r="37412" b="66845"/>
          <a:stretch/>
        </p:blipFill>
        <p:spPr bwMode="auto">
          <a:xfrm>
            <a:off x="4958775" y="288039"/>
            <a:ext cx="3702990" cy="48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64;p29">
            <a:extLst>
              <a:ext uri="{FF2B5EF4-FFF2-40B4-BE49-F238E27FC236}">
                <a16:creationId xmlns:a16="http://schemas.microsoft.com/office/drawing/2014/main" id="{E94F19E5-6BC3-44BC-BA48-A5BC6567A012}"/>
              </a:ext>
            </a:extLst>
          </p:cNvPr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>
            <a:off x="-132443" y="156631"/>
            <a:ext cx="5183882" cy="893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3"/>
                </a:solidFill>
              </a:rPr>
              <a:t>Bundesrepublik Deutschland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521560" y="1471312"/>
            <a:ext cx="4104052" cy="28734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DDR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oder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das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Ostdeutschland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7.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Oktober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1949 – 3.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Oktober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1990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komunisticher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Staat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Hauptstadt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: Berlin</a:t>
            </a:r>
          </a:p>
        </p:txBody>
      </p:sp>
      <p:pic>
        <p:nvPicPr>
          <p:cNvPr id="2052" name="Picture 4" descr="Was liegt wo? | DDR | Mach mit! | Zeitklicks">
            <a:extLst>
              <a:ext uri="{FF2B5EF4-FFF2-40B4-BE49-F238E27FC236}">
                <a16:creationId xmlns:a16="http://schemas.microsoft.com/office/drawing/2014/main" id="{D87344F0-7085-478E-9F79-68633FE5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67" y="602300"/>
            <a:ext cx="3203815" cy="41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64;p29">
            <a:extLst>
              <a:ext uri="{FF2B5EF4-FFF2-40B4-BE49-F238E27FC236}">
                <a16:creationId xmlns:a16="http://schemas.microsoft.com/office/drawing/2014/main" id="{D968F6FC-BFA2-42F2-BB3B-2381BDDB28B0}"/>
              </a:ext>
            </a:extLst>
          </p:cNvPr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>
            <a:off x="-57644" y="155632"/>
            <a:ext cx="5262461" cy="893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3"/>
                </a:solidFill>
              </a:rPr>
              <a:t>Deutsche </a:t>
            </a:r>
            <a:r>
              <a:rPr lang="pl-PL" dirty="0" err="1">
                <a:solidFill>
                  <a:schemeClr val="accent3"/>
                </a:solidFill>
              </a:rPr>
              <a:t>Demokratische</a:t>
            </a:r>
            <a:r>
              <a:rPr lang="pl-PL" dirty="0">
                <a:solidFill>
                  <a:schemeClr val="accent3"/>
                </a:solidFill>
              </a:rPr>
              <a:t> Republik</a:t>
            </a:r>
            <a:endParaRPr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 idx="4"/>
          </p:nvPr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err="1">
                <a:solidFill>
                  <a:schemeClr val="accent3"/>
                </a:solidFill>
              </a:rPr>
              <a:t>Die</a:t>
            </a:r>
            <a:r>
              <a:rPr lang="pl-PL" sz="4000" dirty="0">
                <a:solidFill>
                  <a:schemeClr val="accent3"/>
                </a:solidFill>
              </a:rPr>
              <a:t> </a:t>
            </a:r>
            <a:r>
              <a:rPr lang="pl-PL" sz="4000" dirty="0" err="1">
                <a:solidFill>
                  <a:schemeClr val="accent3"/>
                </a:solidFill>
              </a:rPr>
              <a:t>Unterschiede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6111203" y="4215349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DDR</a:t>
            </a:r>
            <a:endParaRPr sz="2800" dirty="0"/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 idx="3"/>
          </p:nvPr>
        </p:nvSpPr>
        <p:spPr>
          <a:xfrm>
            <a:off x="1636597" y="4215349"/>
            <a:ext cx="13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BRD</a:t>
            </a:r>
            <a:endParaRPr sz="2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B8F1895-F961-49A9-BFD8-42EFEE4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9"/>
          <a:stretch/>
        </p:blipFill>
        <p:spPr>
          <a:xfrm>
            <a:off x="493473" y="1777774"/>
            <a:ext cx="3682450" cy="2437575"/>
          </a:xfrm>
          <a:prstGeom prst="rect">
            <a:avLst/>
          </a:prstGeom>
        </p:spPr>
      </p:pic>
      <p:sp>
        <p:nvSpPr>
          <p:cNvPr id="172" name="Google Shape;172;p29"/>
          <p:cNvSpPr/>
          <p:nvPr/>
        </p:nvSpPr>
        <p:spPr>
          <a:xfrm>
            <a:off x="1818984" y="1638661"/>
            <a:ext cx="1031427" cy="278226"/>
          </a:xfrm>
          <a:custGeom>
            <a:avLst/>
            <a:gdLst/>
            <a:ahLst/>
            <a:cxnLst/>
            <a:rect l="l" t="t" r="r" b="b"/>
            <a:pathLst>
              <a:path w="41257" h="11129" extrusionOk="0">
                <a:moveTo>
                  <a:pt x="2986" y="0"/>
                </a:moveTo>
                <a:lnTo>
                  <a:pt x="0" y="11129"/>
                </a:lnTo>
                <a:lnTo>
                  <a:pt x="41257" y="9229"/>
                </a:lnTo>
                <a:lnTo>
                  <a:pt x="35285" y="1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074" name="Picture 2" descr="East Berlin supermarket 1989 also ganz so leer waren die regale nicht außer  1990 in der zeit vom wechsel der DDR mark zur DM | Ddr, Leben in der ddr,  Ostberlin">
            <a:extLst>
              <a:ext uri="{FF2B5EF4-FFF2-40B4-BE49-F238E27FC236}">
                <a16:creationId xmlns:a16="http://schemas.microsoft.com/office/drawing/2014/main" id="{367F72C4-A1E7-468A-B915-32B15AC6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9" y="1777773"/>
            <a:ext cx="3640563" cy="24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Google Shape;173;p29"/>
          <p:cNvSpPr/>
          <p:nvPr/>
        </p:nvSpPr>
        <p:spPr>
          <a:xfrm>
            <a:off x="6272647" y="1638659"/>
            <a:ext cx="1031425" cy="278225"/>
          </a:xfrm>
          <a:custGeom>
            <a:avLst/>
            <a:gdLst/>
            <a:ahLst/>
            <a:cxnLst/>
            <a:rect l="l" t="t" r="r" b="b"/>
            <a:pathLst>
              <a:path w="41257" h="11129" extrusionOk="0">
                <a:moveTo>
                  <a:pt x="2986" y="0"/>
                </a:moveTo>
                <a:lnTo>
                  <a:pt x="0" y="11129"/>
                </a:lnTo>
                <a:lnTo>
                  <a:pt x="41257" y="9229"/>
                </a:lnTo>
                <a:lnTo>
                  <a:pt x="35285" y="1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CEBDDB-6BF0-4FAD-8D54-47F3A6F3E348}"/>
              </a:ext>
            </a:extLst>
          </p:cNvPr>
          <p:cNvSpPr txBox="1"/>
          <p:nvPr/>
        </p:nvSpPr>
        <p:spPr>
          <a:xfrm>
            <a:off x="5615411" y="167679"/>
            <a:ext cx="299323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600" b="1" dirty="0"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600" b="1" dirty="0" err="1">
                <a:latin typeface="Hind Vadodara Medium" panose="020B0604020202020204" charset="-18"/>
                <a:cs typeface="Hind Vadodara Medium" panose="020B0604020202020204" charset="-18"/>
              </a:rPr>
              <a:t>Vokabeln</a:t>
            </a:r>
            <a:r>
              <a:rPr lang="pl-PL" sz="1600" b="1" dirty="0">
                <a:latin typeface="Hind Vadodara Medium" panose="020B0604020202020204" charset="-18"/>
                <a:cs typeface="Hind Vadodara Medium" panose="020B0604020202020204" charset="-18"/>
              </a:rPr>
              <a:t>: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Unterschiede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- różnice 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deutlich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wyraźnie, znacznie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durchschreiten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- przekroczyć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Genehmigung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zezwolenie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 idx="4"/>
          </p:nvPr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err="1">
                <a:solidFill>
                  <a:schemeClr val="accent3"/>
                </a:solidFill>
              </a:rPr>
              <a:t>Die</a:t>
            </a:r>
            <a:r>
              <a:rPr lang="pl-PL" sz="4000" dirty="0">
                <a:solidFill>
                  <a:schemeClr val="accent3"/>
                </a:solidFill>
              </a:rPr>
              <a:t> Berliner Mauer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CEBDDB-6BF0-4FAD-8D54-47F3A6F3E348}"/>
              </a:ext>
            </a:extLst>
          </p:cNvPr>
          <p:cNvSpPr txBox="1"/>
          <p:nvPr/>
        </p:nvSpPr>
        <p:spPr>
          <a:xfrm>
            <a:off x="5667459" y="171052"/>
            <a:ext cx="2993231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600" b="1" dirty="0"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600" b="1" dirty="0" err="1">
                <a:latin typeface="Hind Vadodara Medium" panose="020B0604020202020204" charset="-18"/>
                <a:cs typeface="Hind Vadodara Medium" panose="020B0604020202020204" charset="-18"/>
              </a:rPr>
              <a:t>Vokabeln</a:t>
            </a:r>
            <a:r>
              <a:rPr lang="pl-PL" sz="1600" b="1" dirty="0">
                <a:latin typeface="Hind Vadodara Medium" panose="020B0604020202020204" charset="-18"/>
                <a:cs typeface="Hind Vadodara Medium" panose="020B0604020202020204" charset="-18"/>
              </a:rPr>
              <a:t>: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unversehens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- niespodziewanie</a:t>
            </a:r>
          </a:p>
          <a:p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dirty="0" err="1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Todesopfer</a:t>
            </a:r>
            <a:r>
              <a:rPr lang="pl-PL" dirty="0">
                <a:solidFill>
                  <a:schemeClr val="accent5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ofiary śmiertelne</a:t>
            </a:r>
          </a:p>
        </p:txBody>
      </p:sp>
      <p:pic>
        <p:nvPicPr>
          <p:cNvPr id="2050" name="Picture 2" descr="The men who built the Berlin Wall | Berlin wall, Berlin, West berlin">
            <a:extLst>
              <a:ext uri="{FF2B5EF4-FFF2-40B4-BE49-F238E27FC236}">
                <a16:creationId xmlns:a16="http://schemas.microsoft.com/office/drawing/2014/main" id="{FDACAF96-7CDA-4D9C-809E-01AE99B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21" y="1372282"/>
            <a:ext cx="4168470" cy="31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57;p28">
            <a:extLst>
              <a:ext uri="{FF2B5EF4-FFF2-40B4-BE49-F238E27FC236}">
                <a16:creationId xmlns:a16="http://schemas.microsoft.com/office/drawing/2014/main" id="{1EC779D7-5D88-476E-8A59-BB98AB92F6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934" y="1531102"/>
            <a:ext cx="4104052" cy="2804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13. August 1961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das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Symbol von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Kalter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Krieg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und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Deutsche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Verteilung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unversehens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gebaut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ohne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das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Wissen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der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Bewohner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869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>
            <a:spLocks noGrp="1"/>
          </p:cNvSpPr>
          <p:nvPr>
            <p:ph type="subTitle" idx="1"/>
          </p:nvPr>
        </p:nvSpPr>
        <p:spPr>
          <a:xfrm>
            <a:off x="57148" y="1330819"/>
            <a:ext cx="3815711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pl-PL" sz="1800" dirty="0" err="1">
                <a:solidFill>
                  <a:schemeClr val="tx1"/>
                </a:solidFill>
                <a:latin typeface="Hind Vadodara Light" panose="020B0604020202020204" charset="-18"/>
                <a:cs typeface="Hind Vadodara Light" panose="020B0604020202020204" charset="-18"/>
              </a:rPr>
              <a:t>die</a:t>
            </a:r>
            <a:r>
              <a:rPr lang="pl-PL" sz="1800" dirty="0">
                <a:solidFill>
                  <a:schemeClr val="tx1"/>
                </a:solidFill>
                <a:latin typeface="Hind Vadodara Light" panose="020B0604020202020204" charset="-18"/>
                <a:cs typeface="Hind Vadodara Light" panose="020B0604020202020204" charset="-18"/>
              </a:rPr>
              <a:t> L</a:t>
            </a:r>
            <a:r>
              <a:rPr lang="de-DE" sz="1800" dirty="0">
                <a:solidFill>
                  <a:schemeClr val="tx1"/>
                </a:solidFill>
                <a:effectLst/>
                <a:latin typeface="Hind Vadodara Light" panose="020B0604020202020204" charset="-18"/>
                <a:ea typeface="Calibri" panose="020F0502020204030204" pitchFamily="34" charset="0"/>
                <a:cs typeface="Hind Vadodara Light" panose="020B0604020202020204" charset="-18"/>
              </a:rPr>
              <a:t>ä</a:t>
            </a:r>
            <a:r>
              <a:rPr lang="pl-PL" sz="1800" dirty="0" err="1">
                <a:solidFill>
                  <a:schemeClr val="tx1"/>
                </a:solidFill>
                <a:latin typeface="Hind Vadodara Light" panose="020B0604020202020204" charset="-18"/>
                <a:cs typeface="Hind Vadodara Light" panose="020B0604020202020204" charset="-18"/>
              </a:rPr>
              <a:t>nge</a:t>
            </a:r>
            <a:r>
              <a:rPr lang="pl-PL" sz="1800" dirty="0">
                <a:solidFill>
                  <a:schemeClr val="tx1"/>
                </a:solidFill>
                <a:latin typeface="Hind Vadodara Light" panose="020B0604020202020204" charset="-18"/>
                <a:cs typeface="Hind Vadodara Light" panose="020B0604020202020204" charset="-18"/>
              </a:rPr>
              <a:t> von der Mauer</a:t>
            </a:r>
            <a:endParaRPr sz="1800" dirty="0">
              <a:solidFill>
                <a:schemeClr val="tx1"/>
              </a:solidFill>
              <a:latin typeface="Hind Vadodara Light" panose="020B0604020202020204" charset="-18"/>
              <a:cs typeface="Hind Vadodara Light" panose="020B0604020202020204" charset="-18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title" idx="5"/>
          </p:nvPr>
        </p:nvSpPr>
        <p:spPr>
          <a:xfrm>
            <a:off x="332403" y="531442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dirty="0"/>
              <a:t>~ </a:t>
            </a:r>
            <a:r>
              <a:rPr lang="en" sz="5400" dirty="0"/>
              <a:t>15</a:t>
            </a:r>
            <a:r>
              <a:rPr lang="pl-PL" sz="5400" dirty="0"/>
              <a:t>6 km</a:t>
            </a:r>
            <a:endParaRPr sz="5400" dirty="0"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3681432" y="1691419"/>
            <a:ext cx="3265200" cy="1039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dirty="0"/>
              <a:t>262</a:t>
            </a:r>
            <a:endParaRPr sz="5400" dirty="0"/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2"/>
          </p:nvPr>
        </p:nvSpPr>
        <p:spPr>
          <a:xfrm>
            <a:off x="3406176" y="2571750"/>
            <a:ext cx="3815712" cy="6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err="1">
                <a:solidFill>
                  <a:schemeClr val="tx1"/>
                </a:solidFill>
              </a:rPr>
              <a:t>die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Todesopfer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an</a:t>
            </a:r>
            <a:r>
              <a:rPr lang="pl-PL" sz="1800" dirty="0">
                <a:solidFill>
                  <a:schemeClr val="tx1"/>
                </a:solidFill>
              </a:rPr>
              <a:t> der Berliner Mauer</a:t>
            </a:r>
            <a:endParaRPr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 idx="4"/>
          </p:nvPr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solidFill>
                  <a:schemeClr val="accent3"/>
                </a:solidFill>
              </a:rPr>
              <a:t>West-Berlin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CEBDDB-6BF0-4FAD-8D54-47F3A6F3E348}"/>
              </a:ext>
            </a:extLst>
          </p:cNvPr>
          <p:cNvSpPr txBox="1"/>
          <p:nvPr/>
        </p:nvSpPr>
        <p:spPr>
          <a:xfrm>
            <a:off x="5667459" y="171052"/>
            <a:ext cx="2993231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latin typeface="Hind Vadodara Medium" panose="020B0604020202020204" charset="-18"/>
                <a:cs typeface="Hind Vadodara Medium" panose="020B0604020202020204" charset="-18"/>
              </a:rPr>
              <a:t>Die Vokabeln:</a:t>
            </a:r>
          </a:p>
          <a:p>
            <a:r>
              <a:rPr lang="de-DE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das Gebiet – </a:t>
            </a:r>
            <a:r>
              <a:rPr lang="de-DE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terytorium</a:t>
            </a:r>
            <a:endParaRPr lang="de-DE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  <a:p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</a:t>
            </a:r>
            <a:r>
              <a:rPr lang="de-DE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ie</a:t>
            </a:r>
            <a:r>
              <a:rPr lang="de-DE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Fläche </a:t>
            </a:r>
            <a:r>
              <a:rPr lang="de-DE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- </a:t>
            </a:r>
            <a:r>
              <a:rPr lang="de-DE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powierz</a:t>
            </a:r>
            <a:r>
              <a:rPr lang="pl-PL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c</a:t>
            </a:r>
            <a:r>
              <a:rPr lang="de-DE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hnia</a:t>
            </a:r>
            <a:endParaRPr lang="de-DE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</p:txBody>
      </p:sp>
      <p:sp>
        <p:nvSpPr>
          <p:cNvPr id="16" name="Google Shape;157;p28">
            <a:extLst>
              <a:ext uri="{FF2B5EF4-FFF2-40B4-BE49-F238E27FC236}">
                <a16:creationId xmlns:a16="http://schemas.microsoft.com/office/drawing/2014/main" id="{1EC779D7-5D88-476E-8A59-BB98AB92F6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8791" y="1724038"/>
            <a:ext cx="4323209" cy="2397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 Enklave von BRD auf dem Gebiet von DDR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54% die Fläche vom Berlin einnehmen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Ort die studentische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n</a:t>
            </a:r>
            <a:r>
              <a:rPr lang="de-DE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Proteste</a:t>
            </a:r>
          </a:p>
        </p:txBody>
      </p:sp>
      <p:pic>
        <p:nvPicPr>
          <p:cNvPr id="3074" name="Picture 2" descr="Rebellious Berlin - Showplaces of the revolts in 1968 • FUBiS">
            <a:extLst>
              <a:ext uri="{FF2B5EF4-FFF2-40B4-BE49-F238E27FC236}">
                <a16:creationId xmlns:a16="http://schemas.microsoft.com/office/drawing/2014/main" id="{2DBF7F37-3C81-4981-A43E-94218519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1" y="1596174"/>
            <a:ext cx="3845719" cy="26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7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rot="10800000">
            <a:off x="0" y="0"/>
            <a:ext cx="5147175" cy="120460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 idx="4"/>
          </p:nvPr>
        </p:nvSpPr>
        <p:spPr>
          <a:xfrm>
            <a:off x="0" y="167679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err="1">
                <a:solidFill>
                  <a:schemeClr val="accent3"/>
                </a:solidFill>
              </a:rPr>
              <a:t>Ost</a:t>
            </a:r>
            <a:r>
              <a:rPr lang="pl-PL" sz="4000" dirty="0">
                <a:solidFill>
                  <a:schemeClr val="accent3"/>
                </a:solidFill>
              </a:rPr>
              <a:t>-Berlin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CEBDDB-6BF0-4FAD-8D54-47F3A6F3E348}"/>
              </a:ext>
            </a:extLst>
          </p:cNvPr>
          <p:cNvSpPr txBox="1"/>
          <p:nvPr/>
        </p:nvSpPr>
        <p:spPr>
          <a:xfrm>
            <a:off x="5443539" y="171052"/>
            <a:ext cx="3293267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latin typeface="Hind Vadodara Medium" panose="020B0604020202020204" charset="-18"/>
                <a:cs typeface="Hind Vadodara Medium" panose="020B0604020202020204" charset="-18"/>
              </a:rPr>
              <a:t>Die Vokabeln:</a:t>
            </a:r>
            <a:endParaRPr lang="pl-PL" sz="1600" b="1" dirty="0">
              <a:latin typeface="Hind Vadodara Medium" panose="020B0604020202020204" charset="-18"/>
              <a:cs typeface="Hind Vadodara Medium" panose="020B0604020202020204" charset="-18"/>
            </a:endParaRPr>
          </a:p>
          <a:p>
            <a:r>
              <a:rPr lang="pl-PL" sz="16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der </a:t>
            </a:r>
            <a:r>
              <a:rPr lang="pl-PL" sz="16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Fluchtversuch</a:t>
            </a:r>
            <a:r>
              <a:rPr lang="pl-PL" sz="16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– próba ucieczki</a:t>
            </a:r>
            <a:endParaRPr lang="de-DE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</p:txBody>
      </p:sp>
      <p:sp>
        <p:nvSpPr>
          <p:cNvPr id="16" name="Google Shape;157;p28">
            <a:extLst>
              <a:ext uri="{FF2B5EF4-FFF2-40B4-BE49-F238E27FC236}">
                <a16:creationId xmlns:a16="http://schemas.microsoft.com/office/drawing/2014/main" id="{1EC779D7-5D88-476E-8A59-BB98AB92F6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0229" y="1724038"/>
            <a:ext cx="4251771" cy="2397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die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Hauptstadt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von DDR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eine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typische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kommunisitsche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Stadt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viele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Fluchtversuche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nach</a:t>
            </a:r>
            <a:r>
              <a:rPr lang="pl-PL" sz="1800" dirty="0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Hind Vadodara Medium" panose="020B0604020202020204" charset="-18"/>
                <a:cs typeface="Hind Vadodara Medium" panose="020B0604020202020204" charset="-18"/>
              </a:rPr>
              <a:t>Westberlin</a:t>
            </a:r>
            <a:endParaRPr lang="pl-PL" sz="1800" dirty="0">
              <a:solidFill>
                <a:schemeClr val="tx1"/>
              </a:solidFill>
              <a:latin typeface="Hind Vadodara Medium" panose="020B0604020202020204" charset="-18"/>
              <a:cs typeface="Hind Vadodara Medium" panose="020B0604020202020204" charset="-18"/>
            </a:endParaRPr>
          </a:p>
        </p:txBody>
      </p:sp>
      <p:pic>
        <p:nvPicPr>
          <p:cNvPr id="4098" name="Picture 2" descr="East Germany: 33 Revealing Vintage Photos From Behind The Iron Curtain">
            <a:extLst>
              <a:ext uri="{FF2B5EF4-FFF2-40B4-BE49-F238E27FC236}">
                <a16:creationId xmlns:a16="http://schemas.microsoft.com/office/drawing/2014/main" id="{DB46FE19-620E-4F59-945D-FB6E9A3D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5385"/>
            <a:ext cx="4160127" cy="28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7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l="31417"/>
          <a:stretch/>
        </p:blipFill>
        <p:spPr>
          <a:xfrm>
            <a:off x="2829101" y="-35875"/>
            <a:ext cx="6314899" cy="51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461204" y="702781"/>
            <a:ext cx="4922044" cy="2270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4000" dirty="0">
                <a:latin typeface="Jockey One" panose="020B0604020202020204" charset="-18"/>
              </a:rPr>
              <a:t>„</a:t>
            </a:r>
            <a:r>
              <a:rPr lang="pl-PL" sz="4000" dirty="0" err="1">
                <a:latin typeface="Jockey One" panose="020B0604020202020204" charset="-18"/>
              </a:rPr>
              <a:t>Herr</a:t>
            </a:r>
            <a:r>
              <a:rPr lang="pl-PL" sz="4000" dirty="0">
                <a:latin typeface="Jockey One" panose="020B0604020202020204" charset="-18"/>
              </a:rPr>
              <a:t> </a:t>
            </a:r>
            <a:r>
              <a:rPr lang="pl-PL" sz="4000" dirty="0" err="1">
                <a:latin typeface="Jockey One" panose="020B0604020202020204" charset="-18"/>
              </a:rPr>
              <a:t>Gorbatschow</a:t>
            </a:r>
            <a:r>
              <a:rPr lang="pl-PL" sz="4000" dirty="0">
                <a:latin typeface="Jockey One" panose="020B0604020202020204" charset="-18"/>
              </a:rPr>
              <a:t>, r</a:t>
            </a:r>
            <a:r>
              <a:rPr lang="de-DE" sz="4000" dirty="0" err="1">
                <a:latin typeface="Jockey One" panose="020B0604020202020204" charset="-18"/>
              </a:rPr>
              <a:t>eißen</a:t>
            </a:r>
            <a:r>
              <a:rPr lang="de-DE" sz="4000" dirty="0">
                <a:latin typeface="Jockey One" panose="020B0604020202020204" charset="-18"/>
              </a:rPr>
              <a:t> Sie diese Mauer nieder!”</a:t>
            </a:r>
          </a:p>
        </p:txBody>
      </p:sp>
      <p:sp>
        <p:nvSpPr>
          <p:cNvPr id="150" name="Google Shape;150;p27"/>
          <p:cNvSpPr txBox="1">
            <a:spLocks noGrp="1"/>
          </p:cNvSpPr>
          <p:nvPr>
            <p:ph type="ctrTitle"/>
          </p:nvPr>
        </p:nvSpPr>
        <p:spPr>
          <a:xfrm>
            <a:off x="1484476" y="2684506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(„</a:t>
            </a: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Gorbachev</a:t>
            </a:r>
            <a:r>
              <a:rPr lang="pl-PL" dirty="0"/>
              <a:t>, </a:t>
            </a:r>
            <a:r>
              <a:rPr lang="pl-PL" dirty="0" err="1"/>
              <a:t>tear</a:t>
            </a:r>
            <a:r>
              <a:rPr lang="pl-PL" dirty="0"/>
              <a:t> down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wall</a:t>
            </a:r>
            <a:r>
              <a:rPr lang="pl-PL" dirty="0"/>
              <a:t>!”) </a:t>
            </a:r>
            <a:br>
              <a:rPr lang="pl-PL" dirty="0"/>
            </a:br>
            <a:r>
              <a:rPr lang="pl-PL" dirty="0"/>
              <a:t>~ Ronald Reagan, 12. </a:t>
            </a:r>
            <a:r>
              <a:rPr lang="pl-PL" dirty="0" err="1"/>
              <a:t>Juni</a:t>
            </a:r>
            <a:r>
              <a:rPr lang="pl-PL" dirty="0"/>
              <a:t> 1987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 - History Lesson">
  <a:themeElements>
    <a:clrScheme name="Simple Light">
      <a:dk1>
        <a:srgbClr val="5C1D14"/>
      </a:dk1>
      <a:lt1>
        <a:srgbClr val="FFFFFF"/>
      </a:lt1>
      <a:dk2>
        <a:srgbClr val="595959"/>
      </a:dk2>
      <a:lt2>
        <a:srgbClr val="EEEEEE"/>
      </a:lt2>
      <a:accent1>
        <a:srgbClr val="C9403B"/>
      </a:accent1>
      <a:accent2>
        <a:srgbClr val="5C1D14"/>
      </a:accent2>
      <a:accent3>
        <a:srgbClr val="FCECB4"/>
      </a:accent3>
      <a:accent4>
        <a:srgbClr val="B32A25"/>
      </a:accent4>
      <a:accent5>
        <a:srgbClr val="350C07"/>
      </a:accent5>
      <a:accent6>
        <a:srgbClr val="C5B680"/>
      </a:accent6>
      <a:hlink>
        <a:srgbClr val="C940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301</Words>
  <Application>Microsoft Office PowerPoint</Application>
  <PresentationFormat>Pokaz na ekranie (16:9)</PresentationFormat>
  <Paragraphs>66</Paragraphs>
  <Slides>14</Slides>
  <Notes>14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Hind Vadodara Light</vt:lpstr>
      <vt:lpstr>Hind Vadodara Medium</vt:lpstr>
      <vt:lpstr>Arial</vt:lpstr>
      <vt:lpstr>Oswald Regular</vt:lpstr>
      <vt:lpstr>Fira Sans Extra Condensed Medium</vt:lpstr>
      <vt:lpstr>Jockey One</vt:lpstr>
      <vt:lpstr>Roboto Slab Regular</vt:lpstr>
      <vt:lpstr>Revolution - History Lesson</vt:lpstr>
      <vt:lpstr>Deutsche Vereinigung und der Mauerfall</vt:lpstr>
      <vt:lpstr>Bundesrepublik Deutschland</vt:lpstr>
      <vt:lpstr>Deutsche Demokratische Republik</vt:lpstr>
      <vt:lpstr>Die Unterschiede</vt:lpstr>
      <vt:lpstr>Die Berliner Mauer</vt:lpstr>
      <vt:lpstr>~ 156 km</vt:lpstr>
      <vt:lpstr>West-Berlin</vt:lpstr>
      <vt:lpstr>Ost-Berlin</vt:lpstr>
      <vt:lpstr>(„Mr. Gorbachev, tear down this wall!”)  ~ Ronald Reagan, 12. Juni 1987</vt:lpstr>
      <vt:lpstr>DER MAUERFALL</vt:lpstr>
      <vt:lpstr>Prezentacja programu PowerPoint</vt:lpstr>
      <vt:lpstr>Prezentacja programu PowerPoint</vt:lpstr>
      <vt:lpstr>Prezentacja programu PowerPoint</vt:lpstr>
      <vt:lpstr>KAHOOT!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Vereinigung und der Mauerfall</dc:title>
  <cp:lastModifiedBy>Małgorzata Golda</cp:lastModifiedBy>
  <cp:revision>46</cp:revision>
  <dcterms:modified xsi:type="dcterms:W3CDTF">2020-11-02T20:57:44Z</dcterms:modified>
</cp:coreProperties>
</file>